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81" r:id="rId13"/>
    <p:sldId id="282" r:id="rId14"/>
    <p:sldId id="283" r:id="rId15"/>
    <p:sldId id="285" r:id="rId16"/>
    <p:sldId id="286" r:id="rId17"/>
    <p:sldId id="287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8" r:id="rId26"/>
    <p:sldId id="289" r:id="rId27"/>
    <p:sldId id="290" r:id="rId28"/>
    <p:sldId id="291" r:id="rId29"/>
    <p:sldId id="292" r:id="rId30"/>
    <p:sldId id="29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A08"/>
    <a:srgbClr val="241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 snapToGrid="0">
      <p:cViewPr varScale="1">
        <p:scale>
          <a:sx n="42" d="100"/>
          <a:sy n="42" d="100"/>
        </p:scale>
        <p:origin x="66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57A-7010-48CC-B234-7EF465E5345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A629-A9E2-4167-823F-B49A5818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9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57A-7010-48CC-B234-7EF465E5345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A629-A9E2-4167-823F-B49A5818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24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57A-7010-48CC-B234-7EF465E5345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A629-A9E2-4167-823F-B49A5818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38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57A-7010-48CC-B234-7EF465E5345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A629-A9E2-4167-823F-B49A5818EB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2125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57A-7010-48CC-B234-7EF465E5345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A629-A9E2-4167-823F-B49A5818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91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57A-7010-48CC-B234-7EF465E5345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A629-A9E2-4167-823F-B49A5818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7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57A-7010-48CC-B234-7EF465E5345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A629-A9E2-4167-823F-B49A5818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59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57A-7010-48CC-B234-7EF465E5345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A629-A9E2-4167-823F-B49A5818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25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57A-7010-48CC-B234-7EF465E5345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A629-A9E2-4167-823F-B49A5818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0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57A-7010-48CC-B234-7EF465E5345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A629-A9E2-4167-823F-B49A5818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12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57A-7010-48CC-B234-7EF465E5345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A629-A9E2-4167-823F-B49A5818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07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57A-7010-48CC-B234-7EF465E5345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A629-A9E2-4167-823F-B49A5818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5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57A-7010-48CC-B234-7EF465E5345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A629-A9E2-4167-823F-B49A5818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7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57A-7010-48CC-B234-7EF465E5345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A629-A9E2-4167-823F-B49A5818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71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57A-7010-48CC-B234-7EF465E5345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A629-A9E2-4167-823F-B49A5818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8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57A-7010-48CC-B234-7EF465E5345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A629-A9E2-4167-823F-B49A5818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78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57A-7010-48CC-B234-7EF465E5345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A629-A9E2-4167-823F-B49A5818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8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E8A857A-7010-48CC-B234-7EF465E5345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9A629-A9E2-4167-823F-B49A5818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600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A08"/>
                </a:solidFill>
              </a:rPr>
              <a:t/>
            </a:r>
            <a:br>
              <a:rPr lang="en-US" dirty="0" smtClean="0">
                <a:solidFill>
                  <a:srgbClr val="FFCA08"/>
                </a:solidFill>
              </a:rPr>
            </a:br>
            <a:r>
              <a:rPr lang="en-US" dirty="0" smtClean="0">
                <a:solidFill>
                  <a:srgbClr val="FFCA08"/>
                </a:solidFill>
              </a:rPr>
              <a:t>Bee </a:t>
            </a:r>
            <a:r>
              <a:rPr lang="en-US" dirty="0" err="1" smtClean="0">
                <a:solidFill>
                  <a:srgbClr val="FFCA08"/>
                </a:solidFill>
              </a:rPr>
              <a:t>Lazi</a:t>
            </a:r>
            <a:endParaRPr lang="en-US" dirty="0">
              <a:solidFill>
                <a:srgbClr val="FFCA08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A08"/>
                </a:solidFill>
              </a:rPr>
              <a:t>APCS_01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09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P</a:t>
            </a:r>
            <a:r>
              <a:rPr lang="en-US" dirty="0" smtClean="0"/>
              <a:t>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142" y="1706495"/>
            <a:ext cx="8946541" cy="4195481"/>
          </a:xfrm>
        </p:spPr>
        <p:txBody>
          <a:bodyPr>
            <a:normAutofit/>
          </a:bodyPr>
          <a:lstStyle/>
          <a:p>
            <a:r>
              <a:rPr lang="en-US" sz="2400" b="1" u="sng" dirty="0" smtClean="0"/>
              <a:t>Target test items: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 account.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Log in/ Log out.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View </a:t>
            </a:r>
            <a:r>
              <a:rPr lang="en-US" dirty="0"/>
              <a:t>detailed suggestions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Rate the suggestions</a:t>
            </a:r>
            <a:r>
              <a:rPr lang="en-U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View History.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 </a:t>
            </a:r>
            <a:r>
              <a:rPr lang="en-US" dirty="0" smtClean="0"/>
              <a:t>profile.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Performance </a:t>
            </a:r>
            <a:r>
              <a:rPr lang="en-US" dirty="0"/>
              <a:t>smoothly on device with 2GB RAM.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55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13" y="169383"/>
            <a:ext cx="9404723" cy="899563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R</a:t>
            </a:r>
            <a:r>
              <a:rPr lang="en-US" dirty="0" smtClean="0"/>
              <a:t>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067" y="1068946"/>
            <a:ext cx="5271730" cy="52285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Test on Register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78641"/>
              </p:ext>
            </p:extLst>
          </p:nvPr>
        </p:nvGraphicFramePr>
        <p:xfrm>
          <a:off x="832856" y="1904114"/>
          <a:ext cx="10895530" cy="408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429"/>
                <a:gridCol w="2601532"/>
                <a:gridCol w="2228045"/>
                <a:gridCol w="2717442"/>
                <a:gridCol w="1287888"/>
                <a:gridCol w="11161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Expected Result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Actual</a:t>
                      </a:r>
                      <a:r>
                        <a:rPr lang="en-US" sz="2000" baseline="0" dirty="0" smtClean="0"/>
                        <a:t> Result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Status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Is Fixed</a:t>
                      </a:r>
                      <a:endParaRPr lang="en-US" sz="2000" dirty="0"/>
                    </a:p>
                  </a:txBody>
                  <a:tcPr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Register with</a:t>
                      </a:r>
                      <a:r>
                        <a:rPr lang="en-US" sz="2000" baseline="0" dirty="0" smtClean="0"/>
                        <a:t> full data filled 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Account</a:t>
                      </a:r>
                      <a:r>
                        <a:rPr lang="en-US" sz="2000" baseline="0" dirty="0" smtClean="0"/>
                        <a:t> is created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Registered</a:t>
                      </a:r>
                      <a:r>
                        <a:rPr lang="en-US" sz="2000" baseline="0" dirty="0" smtClean="0"/>
                        <a:t> successfully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Passed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---</a:t>
                      </a:r>
                    </a:p>
                  </a:txBody>
                  <a:tcPr anchor="ctr"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Real</a:t>
                      </a:r>
                      <a:r>
                        <a:rPr lang="en-US" sz="2000" baseline="0" dirty="0" smtClean="0"/>
                        <a:t> Name field</a:t>
                      </a:r>
                      <a:r>
                        <a:rPr lang="en-US" sz="2000" dirty="0" smtClean="0"/>
                        <a:t> is blank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Error</a:t>
                      </a:r>
                      <a:r>
                        <a:rPr lang="en-US" sz="2000" baseline="0" dirty="0" smtClean="0"/>
                        <a:t> message appears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Error</a:t>
                      </a:r>
                      <a:r>
                        <a:rPr lang="en-US" sz="2000" baseline="0" dirty="0" smtClean="0"/>
                        <a:t> message appeared</a:t>
                      </a:r>
                      <a:endParaRPr 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Passed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---</a:t>
                      </a:r>
                    </a:p>
                  </a:txBody>
                  <a:tcPr anchor="ctr"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User Name field</a:t>
                      </a:r>
                      <a:r>
                        <a:rPr lang="en-US" sz="2000" dirty="0" smtClean="0"/>
                        <a:t> is blank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Error</a:t>
                      </a:r>
                      <a:r>
                        <a:rPr lang="en-US" sz="2000" baseline="0" dirty="0" smtClean="0"/>
                        <a:t> message appears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Error</a:t>
                      </a:r>
                      <a:r>
                        <a:rPr lang="en-US" sz="2000" baseline="0" dirty="0" smtClean="0"/>
                        <a:t> message appeared</a:t>
                      </a:r>
                      <a:endParaRPr 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Passed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---</a:t>
                      </a:r>
                    </a:p>
                  </a:txBody>
                  <a:tcPr anchor="ctr"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Password field</a:t>
                      </a:r>
                      <a:r>
                        <a:rPr lang="en-US" sz="2000" dirty="0" smtClean="0"/>
                        <a:t> is blank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Error</a:t>
                      </a:r>
                      <a:r>
                        <a:rPr lang="en-US" sz="2000" baseline="0" dirty="0" smtClean="0"/>
                        <a:t> message appears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Error</a:t>
                      </a:r>
                      <a:r>
                        <a:rPr lang="en-US" sz="2000" baseline="0" dirty="0" smtClean="0"/>
                        <a:t> message appeared</a:t>
                      </a:r>
                      <a:endParaRPr 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Passed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---</a:t>
                      </a:r>
                    </a:p>
                  </a:txBody>
                  <a:tcPr anchor="ctr"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Password Confirm</a:t>
                      </a:r>
                      <a:r>
                        <a:rPr lang="en-US" sz="2000" baseline="0" dirty="0" smtClean="0"/>
                        <a:t> does not match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Error</a:t>
                      </a:r>
                      <a:r>
                        <a:rPr lang="en-US" sz="2000" baseline="0" dirty="0" smtClean="0"/>
                        <a:t> message appears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Error</a:t>
                      </a:r>
                      <a:r>
                        <a:rPr lang="en-US" sz="2000" baseline="0" dirty="0" smtClean="0"/>
                        <a:t> message appeared</a:t>
                      </a:r>
                      <a:endParaRPr 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Passed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---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10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13" y="169383"/>
            <a:ext cx="9404723" cy="899563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R</a:t>
            </a:r>
            <a:r>
              <a:rPr lang="en-US" dirty="0" smtClean="0"/>
              <a:t>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067" y="1068946"/>
            <a:ext cx="5271730" cy="52285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Test on Sign in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667506"/>
              </p:ext>
            </p:extLst>
          </p:nvPr>
        </p:nvGraphicFramePr>
        <p:xfrm>
          <a:off x="807098" y="1942750"/>
          <a:ext cx="10895530" cy="408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125"/>
                <a:gridCol w="2890705"/>
                <a:gridCol w="2196449"/>
                <a:gridCol w="2699641"/>
                <a:gridCol w="1172305"/>
                <a:gridCol w="117230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Expected Result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Actual</a:t>
                      </a:r>
                      <a:r>
                        <a:rPr lang="en-US" sz="2000" baseline="0" dirty="0" smtClean="0"/>
                        <a:t> Result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Status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Is Fixed</a:t>
                      </a:r>
                      <a:endParaRPr lang="en-US" sz="2000" dirty="0"/>
                    </a:p>
                  </a:txBody>
                  <a:tcPr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Sign</a:t>
                      </a:r>
                      <a:r>
                        <a:rPr lang="en-US" sz="2000" baseline="0" dirty="0" smtClean="0"/>
                        <a:t> in with correct information.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Authenticated.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Login</a:t>
                      </a:r>
                      <a:r>
                        <a:rPr lang="en-US" sz="2000" baseline="0" dirty="0" smtClean="0"/>
                        <a:t> successfully.</a:t>
                      </a:r>
                    </a:p>
                    <a:p>
                      <a:pPr algn="ctr"/>
                      <a:r>
                        <a:rPr lang="en-US" sz="2000" baseline="0" dirty="0" smtClean="0"/>
                        <a:t>Welcome message.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Passed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---</a:t>
                      </a:r>
                    </a:p>
                  </a:txBody>
                  <a:tcPr anchor="ctr"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Sign</a:t>
                      </a:r>
                      <a:r>
                        <a:rPr lang="en-US" sz="2000" baseline="0" dirty="0" smtClean="0"/>
                        <a:t> in with wrong information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Error</a:t>
                      </a:r>
                      <a:r>
                        <a:rPr lang="en-US" sz="2000" baseline="0" dirty="0" smtClean="0"/>
                        <a:t> message appears.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Error</a:t>
                      </a:r>
                      <a:r>
                        <a:rPr lang="en-US" sz="2000" baseline="0" dirty="0" smtClean="0"/>
                        <a:t> message appeared.</a:t>
                      </a:r>
                      <a:endParaRPr 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Passed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---</a:t>
                      </a:r>
                    </a:p>
                  </a:txBody>
                  <a:tcPr anchor="ctr"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Sign in with a blank information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Error</a:t>
                      </a:r>
                      <a:r>
                        <a:rPr lang="en-US" sz="2000" baseline="0" dirty="0" smtClean="0"/>
                        <a:t> message appears.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Error</a:t>
                      </a:r>
                      <a:r>
                        <a:rPr lang="en-US" sz="2000" baseline="0" dirty="0" smtClean="0"/>
                        <a:t> message appeared.</a:t>
                      </a:r>
                      <a:endParaRPr 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Passed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---</a:t>
                      </a:r>
                    </a:p>
                  </a:txBody>
                  <a:tcPr anchor="ctr"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Sign in with Facebook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Authenticated.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Login</a:t>
                      </a:r>
                      <a:r>
                        <a:rPr lang="en-US" sz="2000" baseline="0" dirty="0" smtClean="0"/>
                        <a:t> successfully.</a:t>
                      </a:r>
                    </a:p>
                    <a:p>
                      <a:pPr algn="ctr"/>
                      <a:r>
                        <a:rPr lang="en-US" sz="2000" baseline="0" dirty="0" smtClean="0"/>
                        <a:t>Welcome message.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Passed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---</a:t>
                      </a:r>
                    </a:p>
                  </a:txBody>
                  <a:tcPr anchor="ctr"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Sign in without</a:t>
                      </a:r>
                      <a:r>
                        <a:rPr lang="en-US" sz="2000" baseline="0" dirty="0" smtClean="0"/>
                        <a:t> internet connection.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Error</a:t>
                      </a:r>
                      <a:r>
                        <a:rPr lang="en-US" sz="2000" baseline="0" dirty="0" smtClean="0"/>
                        <a:t> message appears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Nothing happened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Failed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88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13" y="169383"/>
            <a:ext cx="9404723" cy="899563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R</a:t>
            </a:r>
            <a:r>
              <a:rPr lang="en-US" dirty="0" smtClean="0"/>
              <a:t>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067" y="1068946"/>
            <a:ext cx="5271730" cy="52285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Test on Voting Suggestion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942004"/>
              </p:ext>
            </p:extLst>
          </p:nvPr>
        </p:nvGraphicFramePr>
        <p:xfrm>
          <a:off x="850004" y="1826841"/>
          <a:ext cx="10985681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278"/>
                <a:gridCol w="3000777"/>
                <a:gridCol w="2614411"/>
                <a:gridCol w="2614412"/>
                <a:gridCol w="1107583"/>
                <a:gridCol w="11462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Expected Result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Actual</a:t>
                      </a:r>
                      <a:r>
                        <a:rPr lang="en-US" sz="2000" baseline="0" dirty="0" smtClean="0"/>
                        <a:t> Result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Status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Is Fixed</a:t>
                      </a:r>
                      <a:endParaRPr lang="en-US" sz="2000" dirty="0"/>
                    </a:p>
                  </a:txBody>
                  <a:tcPr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Vote</a:t>
                      </a:r>
                      <a:r>
                        <a:rPr lang="en-US" sz="2000" baseline="0" dirty="0" smtClean="0"/>
                        <a:t> suggestion by swiping card on the right direction.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Action</a:t>
                      </a:r>
                      <a:r>
                        <a:rPr lang="en-US" sz="2000" baseline="0" dirty="0" smtClean="0"/>
                        <a:t> is recorded and updated to server.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Action</a:t>
                      </a:r>
                      <a:r>
                        <a:rPr lang="en-US" sz="2000" baseline="0" dirty="0" smtClean="0"/>
                        <a:t> was recorded and updated to server.</a:t>
                      </a:r>
                      <a:endParaRPr 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Passed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---</a:t>
                      </a:r>
                    </a:p>
                  </a:txBody>
                  <a:tcPr anchor="ctr"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Vote</a:t>
                      </a:r>
                      <a:r>
                        <a:rPr lang="en-US" sz="2000" baseline="0" dirty="0" smtClean="0"/>
                        <a:t> suggestion by swiping card on the wrong direction.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Nothing happened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Card</a:t>
                      </a:r>
                      <a:r>
                        <a:rPr lang="en-US" sz="2000" baseline="0" dirty="0" smtClean="0"/>
                        <a:t> remains the same position</a:t>
                      </a:r>
                      <a:endParaRPr 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Passed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---</a:t>
                      </a:r>
                    </a:p>
                  </a:txBody>
                  <a:tcPr anchor="ctr"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Vote suggestion by pressing buttons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Action</a:t>
                      </a:r>
                      <a:r>
                        <a:rPr lang="en-US" sz="2000" baseline="0" dirty="0" smtClean="0"/>
                        <a:t> is recorded and updated to server.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Action</a:t>
                      </a:r>
                      <a:r>
                        <a:rPr lang="en-US" sz="2000" baseline="0" dirty="0" smtClean="0"/>
                        <a:t> was recorded and updated to server.</a:t>
                      </a:r>
                      <a:endParaRPr 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Passed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---</a:t>
                      </a:r>
                    </a:p>
                  </a:txBody>
                  <a:tcPr anchor="ctr"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Moving to others</a:t>
                      </a:r>
                      <a:r>
                        <a:rPr lang="en-US" sz="2000" baseline="0" dirty="0" smtClean="0"/>
                        <a:t> screen and back to main screen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Information</a:t>
                      </a:r>
                      <a:r>
                        <a:rPr lang="en-US" sz="2000" baseline="0" dirty="0" smtClean="0"/>
                        <a:t> on the card is the same as before moving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Card</a:t>
                      </a:r>
                      <a:r>
                        <a:rPr lang="en-US" sz="2000" baseline="0" dirty="0" smtClean="0"/>
                        <a:t> was refreshed and back to the start state</a:t>
                      </a:r>
                      <a:endParaRPr 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Failed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02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13" y="169383"/>
            <a:ext cx="9404723" cy="899563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R</a:t>
            </a:r>
            <a:r>
              <a:rPr lang="en-US" dirty="0" smtClean="0"/>
              <a:t>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067" y="1068946"/>
            <a:ext cx="5271730" cy="52285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Test on Detail Screen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808153"/>
              </p:ext>
            </p:extLst>
          </p:nvPr>
        </p:nvGraphicFramePr>
        <p:xfrm>
          <a:off x="463640" y="1826841"/>
          <a:ext cx="11372046" cy="4761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266"/>
                <a:gridCol w="2529179"/>
                <a:gridCol w="3039414"/>
                <a:gridCol w="3168202"/>
                <a:gridCol w="1107584"/>
                <a:gridCol w="9144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Expected Result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Actual</a:t>
                      </a:r>
                      <a:r>
                        <a:rPr lang="en-US" sz="2000" baseline="0" dirty="0" smtClean="0"/>
                        <a:t> Result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Status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Is Fixed</a:t>
                      </a:r>
                      <a:endParaRPr lang="en-US" sz="2000" dirty="0"/>
                    </a:p>
                  </a:txBody>
                  <a:tcPr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Showing</a:t>
                      </a:r>
                      <a:r>
                        <a:rPr lang="en-US" sz="2000" baseline="0" dirty="0" smtClean="0"/>
                        <a:t> information about the suggestion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Show the info</a:t>
                      </a:r>
                      <a:r>
                        <a:rPr lang="en-US" sz="2000" baseline="0" dirty="0" smtClean="0"/>
                        <a:t> of food.</a:t>
                      </a:r>
                    </a:p>
                    <a:p>
                      <a:pPr algn="ctr"/>
                      <a:r>
                        <a:rPr lang="en-US" sz="2000" baseline="0" dirty="0" smtClean="0"/>
                        <a:t>Show the stores selling that food.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The stores</a:t>
                      </a:r>
                      <a:r>
                        <a:rPr lang="en-US" sz="2000" baseline="0" dirty="0" smtClean="0"/>
                        <a:t> information was wrong</a:t>
                      </a:r>
                      <a:endParaRPr 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Failed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Call /</a:t>
                      </a:r>
                      <a:r>
                        <a:rPr lang="en-US" sz="2000" baseline="0" dirty="0" smtClean="0"/>
                        <a:t> Text to the stores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The action</a:t>
                      </a:r>
                      <a:r>
                        <a:rPr lang="en-US" sz="2000" baseline="0" dirty="0" smtClean="0"/>
                        <a:t> is performed successfully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The action</a:t>
                      </a:r>
                      <a:r>
                        <a:rPr lang="en-US" sz="2000" baseline="0" dirty="0" smtClean="0"/>
                        <a:t> was performed successfully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Passed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---</a:t>
                      </a:r>
                    </a:p>
                  </a:txBody>
                  <a:tcPr anchor="ctr"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Map</a:t>
                      </a:r>
                      <a:r>
                        <a:rPr lang="en-US" sz="2000" baseline="0" dirty="0" smtClean="0"/>
                        <a:t> and Direction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Map marks</a:t>
                      </a:r>
                      <a:r>
                        <a:rPr lang="en-US" sz="2000" baseline="0" dirty="0" smtClean="0"/>
                        <a:t> the right place of the store.</a:t>
                      </a:r>
                    </a:p>
                    <a:p>
                      <a:pPr algn="ctr"/>
                      <a:r>
                        <a:rPr lang="en-US" sz="2000" baseline="0" dirty="0" smtClean="0"/>
                        <a:t>Direction to the store is accurate.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Map marker</a:t>
                      </a:r>
                      <a:r>
                        <a:rPr lang="en-US" sz="2000" baseline="0" dirty="0" smtClean="0"/>
                        <a:t> was wrong.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smtClean="0"/>
                        <a:t>Direction was right</a:t>
                      </a:r>
                      <a:endParaRPr 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Failed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Direction using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Augmented Reality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Appears</a:t>
                      </a:r>
                      <a:r>
                        <a:rPr lang="en-US" sz="2000" baseline="0" dirty="0" smtClean="0"/>
                        <a:t> info of the store in the right direction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The information only appears with some well-format</a:t>
                      </a:r>
                      <a:r>
                        <a:rPr lang="en-US" sz="2000" baseline="0" dirty="0" smtClean="0"/>
                        <a:t> store’s address</a:t>
                      </a:r>
                      <a:endParaRPr 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Failed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643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13" y="169383"/>
            <a:ext cx="9404723" cy="899563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R</a:t>
            </a:r>
            <a:r>
              <a:rPr lang="en-US" dirty="0" smtClean="0"/>
              <a:t>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067" y="1068946"/>
            <a:ext cx="5271730" cy="52285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Test on History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620566"/>
              </p:ext>
            </p:extLst>
          </p:nvPr>
        </p:nvGraphicFramePr>
        <p:xfrm>
          <a:off x="476519" y="2264723"/>
          <a:ext cx="11372046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266"/>
                <a:gridCol w="2400390"/>
                <a:gridCol w="2601532"/>
                <a:gridCol w="3219718"/>
                <a:gridCol w="1275009"/>
                <a:gridCol w="126213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Expected Result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Actual</a:t>
                      </a:r>
                      <a:r>
                        <a:rPr lang="en-US" sz="2000" baseline="0" dirty="0" smtClean="0"/>
                        <a:t> Result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Status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Is Fixed</a:t>
                      </a:r>
                      <a:endParaRPr lang="en-US" sz="2000" dirty="0"/>
                    </a:p>
                  </a:txBody>
                  <a:tcPr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History</a:t>
                      </a:r>
                      <a:r>
                        <a:rPr lang="en-US" sz="2000" baseline="0" dirty="0" smtClean="0"/>
                        <a:t> records the liked activity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Liked activity is showed in the</a:t>
                      </a:r>
                      <a:r>
                        <a:rPr lang="en-US" sz="2000" baseline="0" dirty="0" smtClean="0"/>
                        <a:t> history list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Liked activity was showed in the</a:t>
                      </a:r>
                      <a:r>
                        <a:rPr lang="en-US" sz="2000" baseline="0" dirty="0" smtClean="0"/>
                        <a:t> history list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Passed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---</a:t>
                      </a:r>
                    </a:p>
                  </a:txBody>
                  <a:tcPr anchor="ctr"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History</a:t>
                      </a:r>
                      <a:r>
                        <a:rPr lang="en-US" sz="2000" baseline="0" dirty="0" smtClean="0"/>
                        <a:t> updates rate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History list is auto</a:t>
                      </a:r>
                      <a:r>
                        <a:rPr lang="en-US" sz="2000" baseline="0" dirty="0" smtClean="0"/>
                        <a:t> updated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The list was updated but not automatically changed on screen. It need a soft refresh.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Failed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98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13" y="169383"/>
            <a:ext cx="9404723" cy="899563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R</a:t>
            </a:r>
            <a:r>
              <a:rPr lang="en-US" dirty="0" smtClean="0"/>
              <a:t>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067" y="1068946"/>
            <a:ext cx="5271730" cy="52285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Test on User Profile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697425"/>
              </p:ext>
            </p:extLst>
          </p:nvPr>
        </p:nvGraphicFramePr>
        <p:xfrm>
          <a:off x="832856" y="1904114"/>
          <a:ext cx="10895530" cy="4152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429"/>
                <a:gridCol w="2601532"/>
                <a:gridCol w="2228045"/>
                <a:gridCol w="2717442"/>
                <a:gridCol w="1287888"/>
                <a:gridCol w="11161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Expected Result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Actual</a:t>
                      </a:r>
                      <a:r>
                        <a:rPr lang="en-US" sz="2000" baseline="0" dirty="0" smtClean="0"/>
                        <a:t> Result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Status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Is Fixed</a:t>
                      </a:r>
                      <a:endParaRPr lang="en-US" sz="2000" dirty="0"/>
                    </a:p>
                  </a:txBody>
                  <a:tcPr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Showing information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Info</a:t>
                      </a:r>
                      <a:r>
                        <a:rPr lang="en-US" sz="2000" baseline="0" dirty="0" smtClean="0"/>
                        <a:t> is shown accurately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Info</a:t>
                      </a:r>
                      <a:r>
                        <a:rPr lang="en-US" sz="2000" baseline="0" dirty="0" smtClean="0"/>
                        <a:t> was shown accurately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Passed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---</a:t>
                      </a:r>
                    </a:p>
                  </a:txBody>
                  <a:tcPr anchor="ctr"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Update</a:t>
                      </a:r>
                      <a:r>
                        <a:rPr lang="en-US" sz="2000" baseline="0" dirty="0" smtClean="0"/>
                        <a:t> food and film flavor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Updates</a:t>
                      </a:r>
                      <a:r>
                        <a:rPr lang="en-US" sz="2000" baseline="0" dirty="0" smtClean="0"/>
                        <a:t> is recorded on server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Data passed</a:t>
                      </a:r>
                      <a:r>
                        <a:rPr lang="en-US" sz="2000" baseline="0" dirty="0" smtClean="0"/>
                        <a:t> on server is overload</a:t>
                      </a:r>
                      <a:endParaRPr 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Failed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Update schedule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Updates</a:t>
                      </a:r>
                      <a:r>
                        <a:rPr lang="en-US" sz="2000" baseline="0" dirty="0" smtClean="0"/>
                        <a:t> is recorded on server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Updates</a:t>
                      </a:r>
                      <a:r>
                        <a:rPr lang="en-US" sz="2000" baseline="0" dirty="0" smtClean="0"/>
                        <a:t> is recorded on server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Passed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---</a:t>
                      </a:r>
                    </a:p>
                  </a:txBody>
                  <a:tcPr anchor="ctr"/>
                </a:tc>
              </a:tr>
              <a:tr h="73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View schedule 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Schedule is</a:t>
                      </a:r>
                      <a:r>
                        <a:rPr lang="en-US" sz="2000" baseline="0" dirty="0" smtClean="0"/>
                        <a:t> shown in a week view UI 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Nothing showed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Failed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16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13" y="169383"/>
            <a:ext cx="9404723" cy="899563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R</a:t>
            </a:r>
            <a:r>
              <a:rPr lang="en-US" dirty="0" smtClean="0"/>
              <a:t>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066" y="1068946"/>
            <a:ext cx="9289939" cy="52285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Test on Display and Performance on devices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3592"/>
              </p:ext>
            </p:extLst>
          </p:nvPr>
        </p:nvGraphicFramePr>
        <p:xfrm>
          <a:off x="832856" y="1904114"/>
          <a:ext cx="10294490" cy="3994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965"/>
                <a:gridCol w="3153931"/>
                <a:gridCol w="2855139"/>
                <a:gridCol w="3140455"/>
              </a:tblGrid>
              <a:tr h="4375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Phone Model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Android version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Result</a:t>
                      </a:r>
                      <a:endParaRPr lang="en-US" sz="2000" dirty="0"/>
                    </a:p>
                  </a:txBody>
                  <a:tcPr/>
                </a:tc>
              </a:tr>
              <a:tr h="11108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ASUS </a:t>
                      </a:r>
                      <a:r>
                        <a:rPr lang="en-US" sz="2000" dirty="0" err="1" smtClean="0"/>
                        <a:t>Zenfone</a:t>
                      </a:r>
                      <a:r>
                        <a:rPr lang="en-US" sz="2000" dirty="0" smtClean="0"/>
                        <a:t> 4.5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4.4.2 (Kit-</a:t>
                      </a:r>
                      <a:r>
                        <a:rPr lang="en-US" sz="2000" dirty="0" err="1" smtClean="0"/>
                        <a:t>kat</a:t>
                      </a:r>
                      <a:r>
                        <a:rPr lang="en-US" sz="2000" dirty="0" smtClean="0"/>
                        <a:t>)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Display</a:t>
                      </a:r>
                      <a:r>
                        <a:rPr lang="en-US" sz="2000" baseline="0" dirty="0" smtClean="0"/>
                        <a:t> error due to screen resolution on User Profile screen.</a:t>
                      </a:r>
                      <a:endParaRPr lang="en-US" sz="2000" dirty="0"/>
                    </a:p>
                  </a:txBody>
                  <a:tcPr anchor="ctr"/>
                </a:tc>
              </a:tr>
              <a:tr h="815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XIAOMI </a:t>
                      </a:r>
                      <a:r>
                        <a:rPr lang="en-US" sz="2000" dirty="0" err="1" smtClean="0"/>
                        <a:t>Redmi</a:t>
                      </a:r>
                      <a:r>
                        <a:rPr lang="en-US" sz="2000" dirty="0" smtClean="0"/>
                        <a:t> Note</a:t>
                      </a:r>
                      <a:r>
                        <a:rPr lang="en-US" sz="2000" baseline="0" dirty="0" smtClean="0"/>
                        <a:t> 4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6.0 (Marshmallow)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Passed</a:t>
                      </a:r>
                    </a:p>
                  </a:txBody>
                  <a:tcPr anchor="ctr"/>
                </a:tc>
              </a:tr>
              <a:tr h="815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SONY </a:t>
                      </a:r>
                      <a:r>
                        <a:rPr lang="en-US" sz="2000" baseline="0" dirty="0" err="1" smtClean="0"/>
                        <a:t>Xperia</a:t>
                      </a:r>
                      <a:r>
                        <a:rPr lang="en-US" sz="2000" baseline="0" dirty="0" smtClean="0"/>
                        <a:t> Z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5.1.1 (Lollipop)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Passed</a:t>
                      </a:r>
                      <a:endParaRPr lang="en-US" sz="2000" dirty="0"/>
                    </a:p>
                  </a:txBody>
                  <a:tcPr anchor="ctr"/>
                </a:tc>
              </a:tr>
              <a:tr h="815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 (Body)"/>
                        </a:rPr>
                        <a:t>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 (Body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SONY </a:t>
                      </a:r>
                      <a:r>
                        <a:rPr lang="en-US" sz="2000" baseline="0" dirty="0" err="1" smtClean="0"/>
                        <a:t>Xperia</a:t>
                      </a:r>
                      <a:r>
                        <a:rPr lang="en-US" sz="2000" baseline="0" dirty="0" smtClean="0"/>
                        <a:t> SP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4.3 (Jelly</a:t>
                      </a:r>
                      <a:r>
                        <a:rPr lang="en-US" sz="2000" baseline="0" dirty="0" smtClean="0"/>
                        <a:t> Bean)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Passed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00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768" y="1448468"/>
            <a:ext cx="2840176" cy="505314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41" y="1463306"/>
            <a:ext cx="2831838" cy="503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79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Up Screen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852" y="1362481"/>
            <a:ext cx="2634114" cy="468652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517" y="1362481"/>
            <a:ext cx="2631352" cy="4681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01" y="1367397"/>
            <a:ext cx="2645482" cy="47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9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44" y="1313645"/>
            <a:ext cx="4426705" cy="5235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138" y="311051"/>
            <a:ext cx="9404723" cy="1400530"/>
          </a:xfrm>
        </p:spPr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54" y="220899"/>
            <a:ext cx="4749563" cy="31663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54" y="3574518"/>
            <a:ext cx="4749563" cy="31600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448" y="1187808"/>
            <a:ext cx="8779098" cy="548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1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 Layout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527" y="1257479"/>
            <a:ext cx="2801538" cy="498440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408" y="1257478"/>
            <a:ext cx="2807595" cy="499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28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Film Detail &amp; Watching Film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43" y="1348809"/>
            <a:ext cx="2917447" cy="51906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417" y="1305436"/>
            <a:ext cx="2966203" cy="5277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047" y="1305436"/>
            <a:ext cx="2918595" cy="5192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43" y="1262780"/>
            <a:ext cx="9541099" cy="53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5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Detail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71" y="1378688"/>
            <a:ext cx="2869784" cy="510582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117" y="1378688"/>
            <a:ext cx="2869785" cy="51058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378688"/>
            <a:ext cx="2869785" cy="510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0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Direction by Google Map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05" y="1399763"/>
            <a:ext cx="2750695" cy="48939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73" y="1399763"/>
            <a:ext cx="2750696" cy="4893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310" y="1399762"/>
            <a:ext cx="2750697" cy="48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0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Direction By Using 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853" y="1354947"/>
            <a:ext cx="2908646" cy="51749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708" y="4048513"/>
            <a:ext cx="4414827" cy="2481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708" y="1354947"/>
            <a:ext cx="4414827" cy="24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3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and Send Message Action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74" y="1554162"/>
            <a:ext cx="2803731" cy="498830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91" y="1554162"/>
            <a:ext cx="2803732" cy="4988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909" y="1554162"/>
            <a:ext cx="2803732" cy="498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Sharing Content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58" y="1358364"/>
            <a:ext cx="2878813" cy="512189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144" y="1358364"/>
            <a:ext cx="2878814" cy="512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8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Favorite Layout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15" y="1176298"/>
            <a:ext cx="3094101" cy="550492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82" y="1176298"/>
            <a:ext cx="3094102" cy="550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0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Layout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216" y="1255717"/>
            <a:ext cx="3024368" cy="538085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471" y="1255717"/>
            <a:ext cx="3024370" cy="538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 Flavor Action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21" y="1512116"/>
            <a:ext cx="2634113" cy="468652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224" y="1512115"/>
            <a:ext cx="2634114" cy="4686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524" y="1517029"/>
            <a:ext cx="2631352" cy="46816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062" y="1512115"/>
            <a:ext cx="2634114" cy="468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6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roduct Position </a:t>
            </a:r>
            <a:r>
              <a:rPr lang="en-US" dirty="0"/>
              <a:t>S</a:t>
            </a:r>
            <a:r>
              <a:rPr lang="en-US" dirty="0" smtClean="0"/>
              <a:t>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Feel </a:t>
            </a:r>
            <a:r>
              <a:rPr lang="en-US" dirty="0"/>
              <a:t>the need of oriented </a:t>
            </a:r>
            <a:r>
              <a:rPr lang="en-US" dirty="0" smtClean="0"/>
              <a:t>suggestions.</a:t>
            </a:r>
          </a:p>
          <a:p>
            <a:r>
              <a:rPr lang="en-US" dirty="0" smtClean="0"/>
              <a:t>A </a:t>
            </a:r>
            <a:r>
              <a:rPr lang="en-US" dirty="0"/>
              <a:t>mobile application on Android platform</a:t>
            </a:r>
            <a:r>
              <a:rPr lang="en-US" dirty="0" smtClean="0"/>
              <a:t>.</a:t>
            </a:r>
          </a:p>
          <a:p>
            <a:r>
              <a:rPr lang="en-US" dirty="0"/>
              <a:t>Creates an innovation of smart interaction between smart suggestion application and </a:t>
            </a:r>
            <a:r>
              <a:rPr lang="en-US" dirty="0" smtClean="0"/>
              <a:t>user’s personality.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27" y="3676778"/>
            <a:ext cx="6573227" cy="277129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795232"/>
              </p:ext>
            </p:extLst>
          </p:nvPr>
        </p:nvGraphicFramePr>
        <p:xfrm>
          <a:off x="1284472" y="3934363"/>
          <a:ext cx="8155742" cy="2314035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4077871"/>
                <a:gridCol w="4077871"/>
              </a:tblGrid>
              <a:tr h="667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Other</a:t>
                      </a:r>
                      <a:r>
                        <a:rPr lang="en-US" baseline="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 products</a:t>
                      </a:r>
                      <a:endParaRPr lang="en-US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A0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Our</a:t>
                      </a:r>
                      <a:r>
                        <a:rPr lang="en-US" baseline="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 product</a:t>
                      </a:r>
                      <a:endParaRPr lang="en-US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A08"/>
                    </a:solidFill>
                  </a:tcPr>
                </a:tc>
              </a:tr>
              <a:tr h="1646349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which suggest specific field optimistically based on their data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without any interactions.</a:t>
                      </a: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suggestion can be improved after each interaction by learning through users’ behaviors.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219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Event Time Management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31" y="1531248"/>
            <a:ext cx="2731285" cy="48594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479" y="1531248"/>
            <a:ext cx="2731286" cy="4859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29" y="1531248"/>
            <a:ext cx="2731286" cy="4859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444" y="1531248"/>
            <a:ext cx="2731286" cy="485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Users/Market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24884"/>
            <a:ext cx="2470576" cy="4195481"/>
          </a:xfrm>
        </p:spPr>
        <p:txBody>
          <a:bodyPr/>
          <a:lstStyle/>
          <a:p>
            <a:r>
              <a:rPr lang="en-US" dirty="0"/>
              <a:t>The Youth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89741" y="1524883"/>
            <a:ext cx="4247838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Officers, employees, workers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3" y="2234484"/>
            <a:ext cx="5554016" cy="3702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94" y="2234484"/>
            <a:ext cx="5324376" cy="370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eam Structure &amp; </a:t>
            </a:r>
            <a:r>
              <a:rPr lang="en-US" dirty="0"/>
              <a:t>R</a:t>
            </a:r>
            <a:r>
              <a:rPr lang="en-US" dirty="0" smtClean="0"/>
              <a:t>esponsibilities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973523"/>
              </p:ext>
            </p:extLst>
          </p:nvPr>
        </p:nvGraphicFramePr>
        <p:xfrm>
          <a:off x="646111" y="1608310"/>
          <a:ext cx="10481235" cy="5071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1788"/>
                <a:gridCol w="3683357"/>
                <a:gridCol w="4456090"/>
              </a:tblGrid>
              <a:tr h="61884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Name</a:t>
                      </a:r>
                      <a:endParaRPr lang="en-US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A0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Role</a:t>
                      </a:r>
                      <a:endParaRPr lang="en-US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A0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Responsibilities</a:t>
                      </a:r>
                      <a:endParaRPr lang="en-US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A08"/>
                    </a:solidFill>
                  </a:tcPr>
                </a:tc>
              </a:tr>
              <a:tr h="92816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Tu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Khiem</a:t>
                      </a:r>
                      <a:r>
                        <a:rPr lang="en-US" dirty="0" smtClean="0"/>
                        <a:t> Le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 Designer &amp; Developer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Design the components, logo and interface’s implementation.</a:t>
                      </a:r>
                      <a:endParaRPr lang="en-US" dirty="0"/>
                    </a:p>
                  </a:txBody>
                  <a:tcPr/>
                </a:tc>
              </a:tr>
              <a:tr h="95303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Quoc-Huu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Che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 Tester &amp; Server Maintainer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Design test cases, perform testing, detect bugs and maintain server.</a:t>
                      </a:r>
                      <a:endParaRPr lang="en-US" dirty="0"/>
                    </a:p>
                  </a:txBody>
                  <a:tcPr/>
                </a:tc>
              </a:tr>
              <a:tr h="95303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Manh</a:t>
                      </a:r>
                      <a:r>
                        <a:rPr lang="en-US" baseline="0" dirty="0" smtClean="0"/>
                        <a:t>-Tien Nguyen Hoang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Algorithm implementer &amp; tester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Implement</a:t>
                      </a:r>
                      <a:r>
                        <a:rPr lang="en-US" baseline="0" dirty="0" smtClean="0"/>
                        <a:t> suggestion algorithm, test algorithm.</a:t>
                      </a:r>
                      <a:endParaRPr lang="en-US" dirty="0"/>
                    </a:p>
                  </a:txBody>
                  <a:tcPr/>
                </a:tc>
              </a:tr>
              <a:tr h="978794">
                <a:tc>
                  <a:txBody>
                    <a:bodyPr/>
                    <a:lstStyle/>
                    <a:p>
                      <a:r>
                        <a:rPr lang="en-US" dirty="0" smtClean="0"/>
                        <a:t>Van-</a:t>
                      </a:r>
                      <a:r>
                        <a:rPr lang="en-US" dirty="0" err="1" smtClean="0"/>
                        <a:t>Tu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Ninh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Developer, Sub-Tester &amp; Document Reviser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Implement</a:t>
                      </a:r>
                      <a:r>
                        <a:rPr lang="en-US" baseline="0" dirty="0" smtClean="0"/>
                        <a:t> features, automated testing and revise document.</a:t>
                      </a:r>
                      <a:endParaRPr lang="en-US" dirty="0"/>
                    </a:p>
                  </a:txBody>
                  <a:tcPr/>
                </a:tc>
              </a:tr>
              <a:tr h="30942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Gia</a:t>
                      </a:r>
                      <a:r>
                        <a:rPr lang="en-US" dirty="0" smtClean="0"/>
                        <a:t>-An</a:t>
                      </a:r>
                      <a:r>
                        <a:rPr lang="en-US" baseline="0" dirty="0" smtClean="0"/>
                        <a:t> 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Documentarian</a:t>
                      </a:r>
                      <a:r>
                        <a:rPr lang="en-US" baseline="0" dirty="0" smtClean="0"/>
                        <a:t> &amp; Team Lead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Assign</a:t>
                      </a:r>
                      <a:r>
                        <a:rPr lang="en-US" baseline="0" dirty="0" smtClean="0"/>
                        <a:t> tasks, motivate teammates, write documents.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6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se-case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463" y="452718"/>
            <a:ext cx="14023338" cy="6032500"/>
          </a:xfrm>
        </p:spPr>
      </p:pic>
    </p:spTree>
    <p:extLst>
      <p:ext uri="{BB962C8B-B14F-4D97-AF65-F5344CB8AC3E}">
        <p14:creationId xmlns:p14="http://schemas.microsoft.com/office/powerpoint/2010/main" val="82310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on-functional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Fast responses time: Application gives appropriate suggestions within 1 second.</a:t>
            </a:r>
          </a:p>
          <a:p>
            <a:pPr lvl="0"/>
            <a:r>
              <a:rPr lang="en-US" dirty="0"/>
              <a:t>Maintainable.</a:t>
            </a:r>
          </a:p>
          <a:p>
            <a:pPr lvl="0"/>
            <a:r>
              <a:rPr lang="en-US" dirty="0" smtClean="0"/>
              <a:t>Good </a:t>
            </a:r>
            <a:r>
              <a:rPr lang="en-US" dirty="0"/>
              <a:t>architecture so it is expandable. </a:t>
            </a:r>
          </a:p>
          <a:p>
            <a:pPr lvl="0"/>
            <a:r>
              <a:rPr lang="en-US" dirty="0"/>
              <a:t>Doesn’t consume much resources: Mobile device with RAM 2GB can use application smoothly.</a:t>
            </a:r>
          </a:p>
          <a:p>
            <a:pPr lvl="0"/>
            <a:r>
              <a:rPr lang="en-US" dirty="0"/>
              <a:t>Automatic process anytime: the server updates information of users daily for better suggestion.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2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81070"/>
            <a:ext cx="2688465" cy="4195481"/>
          </a:xfrm>
        </p:spPr>
        <p:txBody>
          <a:bodyPr/>
          <a:lstStyle/>
          <a:p>
            <a:r>
              <a:rPr lang="en-US" dirty="0" smtClean="0"/>
              <a:t>Logical View</a:t>
            </a:r>
          </a:p>
          <a:p>
            <a:r>
              <a:rPr lang="en-US" dirty="0" smtClean="0"/>
              <a:t>Deployment View 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28" y="439510"/>
            <a:ext cx="4880264" cy="587952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16" y="1381070"/>
            <a:ext cx="8819683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6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E</a:t>
            </a:r>
            <a:r>
              <a:rPr lang="en-US" dirty="0" smtClean="0"/>
              <a:t>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381070"/>
            <a:ext cx="8946541" cy="472178"/>
          </a:xfrm>
        </p:spPr>
        <p:txBody>
          <a:bodyPr/>
          <a:lstStyle/>
          <a:p>
            <a:pPr marL="342900" lvl="1" indent="-342900"/>
            <a:r>
              <a:rPr lang="en-US" sz="2000" b="1" dirty="0" err="1" smtClean="0">
                <a:latin typeface="+mn-lt"/>
              </a:rPr>
              <a:t>Sofware</a:t>
            </a:r>
            <a:r>
              <a:rPr lang="en-US" sz="2000" b="1" dirty="0" smtClean="0">
                <a:latin typeface="+mn-lt"/>
              </a:rPr>
              <a:t> in the Test Environment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 smtClean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342900" lvl="1" indent="-342900"/>
            <a:endParaRPr lang="en-US" b="1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559912"/>
              </p:ext>
            </p:extLst>
          </p:nvPr>
        </p:nvGraphicFramePr>
        <p:xfrm>
          <a:off x="646110" y="2353305"/>
          <a:ext cx="11086544" cy="2972482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2761099"/>
                <a:gridCol w="3793874"/>
                <a:gridCol w="1791551"/>
                <a:gridCol w="2740020"/>
              </a:tblGrid>
              <a:tr h="536021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Software Name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Purpose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2000">
                          <a:effectLst/>
                        </a:rPr>
                        <a:t>Version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Type </a:t>
                      </a:r>
                      <a:r>
                        <a:rPr lang="en-GB" sz="2000" dirty="0" smtClean="0">
                          <a:effectLst/>
                        </a:rPr>
                        <a:t>&amp; </a:t>
                      </a:r>
                      <a:r>
                        <a:rPr lang="en-GB" sz="2000" dirty="0">
                          <a:effectLst/>
                        </a:rPr>
                        <a:t>Other Notes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36021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Windows OS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Run the </a:t>
                      </a:r>
                      <a:r>
                        <a:rPr lang="en-GB" sz="2000" dirty="0" err="1">
                          <a:effectLst/>
                        </a:rPr>
                        <a:t>Katalon</a:t>
                      </a:r>
                      <a:r>
                        <a:rPr lang="en-GB" sz="2000" dirty="0">
                          <a:effectLst/>
                        </a:rPr>
                        <a:t> Studio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10, </a:t>
                      </a:r>
                      <a:r>
                        <a:rPr lang="en-GB" sz="2000" dirty="0">
                          <a:effectLst/>
                        </a:rPr>
                        <a:t>64bit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Operating System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36441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2000">
                          <a:effectLst/>
                        </a:rPr>
                        <a:t>Android OS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Run the demo application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API 19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4.4.2 </a:t>
                      </a:r>
                      <a:r>
                        <a:rPr lang="en-GB" sz="2000" dirty="0" err="1">
                          <a:effectLst/>
                        </a:rPr>
                        <a:t>Kitkat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2000">
                          <a:effectLst/>
                        </a:rPr>
                        <a:t>Operating System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36021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2000">
                          <a:effectLst/>
                        </a:rPr>
                        <a:t>Android OS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2000">
                          <a:effectLst/>
                        </a:rPr>
                        <a:t>Run the demo application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5.1 Lollipop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Operating System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646109" y="1412588"/>
            <a:ext cx="8946541" cy="2738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/>
            <a:r>
              <a:rPr lang="en-US" sz="2000" b="1" dirty="0" smtClean="0">
                <a:latin typeface="+mn-lt"/>
              </a:rPr>
              <a:t>Hardware Minimum Requirements: 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>
                <a:latin typeface="+mn-lt"/>
              </a:rPr>
              <a:t>_Operating system: Android (</a:t>
            </a:r>
            <a:r>
              <a:rPr lang="en-US" dirty="0" err="1" smtClean="0">
                <a:latin typeface="+mn-lt"/>
              </a:rPr>
              <a:t>minSDK</a:t>
            </a:r>
            <a:r>
              <a:rPr lang="en-US" dirty="0" smtClean="0">
                <a:latin typeface="+mn-lt"/>
              </a:rPr>
              <a:t> = 17)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>
                <a:latin typeface="+mn-lt"/>
              </a:rPr>
              <a:t>_ RAM: 1G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>
                <a:latin typeface="+mn-lt"/>
              </a:rPr>
              <a:t>_ GPS Location On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>
                <a:latin typeface="+mn-lt"/>
              </a:rPr>
              <a:t>_ API Level: 17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>
                <a:latin typeface="+mn-lt"/>
              </a:rPr>
              <a:t>_ Android 4.2 (JELLY_BEAN_MR1)</a:t>
            </a:r>
          </a:p>
          <a:p>
            <a:endParaRPr lang="en-US" dirty="0" smtClean="0">
              <a:latin typeface="+mn-lt"/>
            </a:endParaRPr>
          </a:p>
          <a:p>
            <a:pPr marL="0" indent="0">
              <a:buFont typeface="Wingdings 3" charset="2"/>
              <a:buNone/>
            </a:pPr>
            <a:endParaRPr lang="en-US" dirty="0" smtClean="0">
              <a:latin typeface="+mn-lt"/>
            </a:endParaRPr>
          </a:p>
          <a:p>
            <a:pPr marL="0" indent="0">
              <a:buFont typeface="Wingdings 3" charset="2"/>
              <a:buNone/>
            </a:pPr>
            <a:endParaRPr lang="en-US" dirty="0" smtClean="0">
              <a:latin typeface="+mn-lt"/>
            </a:endParaRPr>
          </a:p>
          <a:p>
            <a:pPr marL="342900" lvl="1" indent="-342900"/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5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5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721</TotalTime>
  <Words>1001</Words>
  <Application>Microsoft Office PowerPoint</Application>
  <PresentationFormat>Widescreen</PresentationFormat>
  <Paragraphs>315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Century Gothic</vt:lpstr>
      <vt:lpstr>Century Gothic (Body)</vt:lpstr>
      <vt:lpstr>Times New Roman</vt:lpstr>
      <vt:lpstr>Wingdings 3</vt:lpstr>
      <vt:lpstr>Ion</vt:lpstr>
      <vt:lpstr> Bee Lazi</vt:lpstr>
      <vt:lpstr>Problem Statement</vt:lpstr>
      <vt:lpstr>Product Position Statement</vt:lpstr>
      <vt:lpstr>Users/Market</vt:lpstr>
      <vt:lpstr>Team Structure &amp; Responsibilities </vt:lpstr>
      <vt:lpstr>Use-case model</vt:lpstr>
      <vt:lpstr>Non-functional requirements</vt:lpstr>
      <vt:lpstr>Architecture</vt:lpstr>
      <vt:lpstr>Test Environments</vt:lpstr>
      <vt:lpstr>Test Plan</vt:lpstr>
      <vt:lpstr>Test Results</vt:lpstr>
      <vt:lpstr>Test Results</vt:lpstr>
      <vt:lpstr>Test Results</vt:lpstr>
      <vt:lpstr>Test Results</vt:lpstr>
      <vt:lpstr>Test Results</vt:lpstr>
      <vt:lpstr>Test Results</vt:lpstr>
      <vt:lpstr>Test Results</vt:lpstr>
      <vt:lpstr>Login Screen</vt:lpstr>
      <vt:lpstr>Sign Up Screen</vt:lpstr>
      <vt:lpstr>Suggest Layout</vt:lpstr>
      <vt:lpstr>Film Detail &amp; Watching Film</vt:lpstr>
      <vt:lpstr>Food Detail</vt:lpstr>
      <vt:lpstr>Find Direction by Google Map</vt:lpstr>
      <vt:lpstr>Find Direction By Using AR</vt:lpstr>
      <vt:lpstr>Call and Send Message Action</vt:lpstr>
      <vt:lpstr>Facebook Sharing Content</vt:lpstr>
      <vt:lpstr>Favorite Layout</vt:lpstr>
      <vt:lpstr>Personal Layout</vt:lpstr>
      <vt:lpstr>Adjust Flavor Action</vt:lpstr>
      <vt:lpstr>List Event Time Management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 Lazi</dc:title>
  <dc:creator>Eric An</dc:creator>
  <cp:lastModifiedBy>Eric An</cp:lastModifiedBy>
  <cp:revision>51</cp:revision>
  <dcterms:created xsi:type="dcterms:W3CDTF">2017-01-04T01:36:04Z</dcterms:created>
  <dcterms:modified xsi:type="dcterms:W3CDTF">2017-01-05T14:22:28Z</dcterms:modified>
</cp:coreProperties>
</file>